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257" r:id="rId2"/>
    <p:sldId id="258" r:id="rId3"/>
    <p:sldId id="270" r:id="rId4"/>
    <p:sldId id="271" r:id="rId5"/>
    <p:sldId id="274" r:id="rId6"/>
    <p:sldId id="275" r:id="rId7"/>
    <p:sldId id="272" r:id="rId8"/>
    <p:sldId id="273" r:id="rId9"/>
    <p:sldId id="276" r:id="rId10"/>
  </p:sldIdLst>
  <p:sldSz cx="12192000" cy="6858000"/>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4B1156A-380E-4F78-BDF5-A606A8083BF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06" autoAdjust="0"/>
    <p:restoredTop sz="93529" autoAdjust="0"/>
  </p:normalViewPr>
  <p:slideViewPr>
    <p:cSldViewPr snapToGrid="0">
      <p:cViewPr varScale="1">
        <p:scale>
          <a:sx n="105" d="100"/>
          <a:sy n="105" d="100"/>
        </p:scale>
        <p:origin x="126" y="24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9" d="100"/>
          <a:sy n="69" d="100"/>
        </p:scale>
        <p:origin x="278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5427"/>
          </a:xfrm>
          <a:prstGeom prst="rect">
            <a:avLst/>
          </a:prstGeom>
        </p:spPr>
        <p:txBody>
          <a:bodyPr vert="horz" lIns="91440" tIns="45720" rIns="91440" bIns="45720" rtlCol="0"/>
          <a:lstStyle>
            <a:lvl1pPr algn="r">
              <a:defRPr sz="1200"/>
            </a:lvl1pPr>
          </a:lstStyle>
          <a:p>
            <a:fld id="{D63D5444-F62C-42C3-A75A-D9DBA807730F}" type="datetimeFigureOut">
              <a:rPr lang="en-US" smtClean="0"/>
              <a:t>11/8/2018</a:t>
            </a:fld>
            <a:endParaRPr lang="en-US"/>
          </a:p>
        </p:txBody>
      </p:sp>
      <p:sp>
        <p:nvSpPr>
          <p:cNvPr id="4" name="Footer Placeholder 3"/>
          <p:cNvSpPr>
            <a:spLocks noGrp="1"/>
          </p:cNvSpPr>
          <p:nvPr>
            <p:ph type="ftr" sz="quarter" idx="2"/>
          </p:nvPr>
        </p:nvSpPr>
        <p:spPr>
          <a:xfrm>
            <a:off x="0" y="9378824"/>
            <a:ext cx="2971800" cy="4954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378824"/>
            <a:ext cx="2971800" cy="495426"/>
          </a:xfrm>
          <a:prstGeom prst="rect">
            <a:avLst/>
          </a:prstGeom>
        </p:spPr>
        <p:txBody>
          <a:bodyPr vert="horz" lIns="91440" tIns="45720" rIns="91440" bIns="45720" rtlCol="0" anchor="b"/>
          <a:lstStyle>
            <a:lvl1pPr algn="r">
              <a:defRPr sz="1200"/>
            </a:lvl1pPr>
          </a:lstStyle>
          <a:p>
            <a:fld id="{84A4F617-7A30-41D4-AB86-5D833C98E18B}" type="slidenum">
              <a:rPr lang="en-US" smtClean="0"/>
              <a:t>‹#›</a:t>
            </a:fld>
            <a:endParaRPr lang="en-US"/>
          </a:p>
        </p:txBody>
      </p:sp>
    </p:spTree>
    <p:extLst>
      <p:ext uri="{BB962C8B-B14F-4D97-AF65-F5344CB8AC3E}">
        <p14:creationId xmlns:p14="http://schemas.microsoft.com/office/powerpoint/2010/main" val="994624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5427"/>
          </a:xfrm>
          <a:prstGeom prst="rect">
            <a:avLst/>
          </a:prstGeom>
        </p:spPr>
        <p:txBody>
          <a:bodyPr vert="horz" lIns="91440" tIns="45720" rIns="91440" bIns="45720" rtlCol="0"/>
          <a:lstStyle>
            <a:lvl1pPr algn="r">
              <a:defRPr sz="1200"/>
            </a:lvl1pPr>
          </a:lstStyle>
          <a:p>
            <a:fld id="{12CAA1FA-7B6A-47D2-8D61-F225D71B51FF}" type="datetimeFigureOut">
              <a:rPr lang="en-US" smtClean="0"/>
              <a:t>11/8/2018</a:t>
            </a:fld>
            <a:endParaRPr lang="en-US"/>
          </a:p>
        </p:txBody>
      </p:sp>
      <p:sp>
        <p:nvSpPr>
          <p:cNvPr id="4" name="Slide Image Placeholder 3"/>
          <p:cNvSpPr>
            <a:spLocks noGrp="1" noRot="1" noChangeAspect="1"/>
          </p:cNvSpPr>
          <p:nvPr>
            <p:ph type="sldImg" idx="2"/>
          </p:nvPr>
        </p:nvSpPr>
        <p:spPr>
          <a:xfrm>
            <a:off x="466725" y="1233488"/>
            <a:ext cx="5924550" cy="3333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4"/>
            <a:ext cx="2971800"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378824"/>
            <a:ext cx="2971800" cy="495426"/>
          </a:xfrm>
          <a:prstGeom prst="rect">
            <a:avLst/>
          </a:prstGeom>
        </p:spPr>
        <p:txBody>
          <a:bodyPr vert="horz" lIns="91440" tIns="45720" rIns="91440" bIns="45720" rtlCol="0" anchor="b"/>
          <a:lstStyle>
            <a:lvl1pPr algn="r">
              <a:defRPr sz="1200"/>
            </a:lvl1pPr>
          </a:lstStyle>
          <a:p>
            <a:fld id="{1B9A179D-2D27-49E2-B022-8EDDA2EFE682}" type="slidenum">
              <a:rPr lang="en-US" smtClean="0"/>
              <a:t>‹#›</a:t>
            </a:fld>
            <a:endParaRPr lang="en-US"/>
          </a:p>
        </p:txBody>
      </p:sp>
    </p:spTree>
    <p:extLst>
      <p:ext uri="{BB962C8B-B14F-4D97-AF65-F5344CB8AC3E}">
        <p14:creationId xmlns:p14="http://schemas.microsoft.com/office/powerpoint/2010/main" val="117460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itchFamily="34" charset="0"/>
                <a:cs typeface="Arial" pitchFamily="34" charset="0"/>
              </a:rPr>
              <a:t>To change the  image on this slide, select the picture and delete it. Then click the Pictures icon in the placeholder to insert your own image.</a:t>
            </a:r>
          </a:p>
          <a:p>
            <a:endParaRPr lang="en-US" dirty="0"/>
          </a:p>
        </p:txBody>
      </p:sp>
      <p:sp>
        <p:nvSpPr>
          <p:cNvPr id="4" name="Slide Number Placeholder 3"/>
          <p:cNvSpPr>
            <a:spLocks noGrp="1"/>
          </p:cNvSpPr>
          <p:nvPr>
            <p:ph type="sldNum" sz="quarter" idx="10"/>
          </p:nvPr>
        </p:nvSpPr>
        <p:spPr/>
        <p:txBody>
          <a:bodyPr/>
          <a:lstStyle/>
          <a:p>
            <a:fld id="{1B9A179D-2D27-49E2-B022-8EDDA2EFE682}" type="slidenum">
              <a:rPr lang="en-US" smtClean="0"/>
              <a:t>1</a:t>
            </a:fld>
            <a:endParaRPr lang="en-US"/>
          </a:p>
        </p:txBody>
      </p:sp>
    </p:spTree>
    <p:extLst>
      <p:ext uri="{BB962C8B-B14F-4D97-AF65-F5344CB8AC3E}">
        <p14:creationId xmlns:p14="http://schemas.microsoft.com/office/powerpoint/2010/main" val="1542422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itchFamily="34" charset="0"/>
                <a:cs typeface="Arial" pitchFamily="34" charset="0"/>
              </a:rPr>
              <a:t>To change the  image on this slide, select the picture and delete it. Then click the Pictures icon in the placeholder to insert your own image.</a:t>
            </a:r>
          </a:p>
          <a:p>
            <a:endParaRPr lang="en-US" dirty="0"/>
          </a:p>
        </p:txBody>
      </p:sp>
      <p:sp>
        <p:nvSpPr>
          <p:cNvPr id="4" name="Slide Number Placeholder 3"/>
          <p:cNvSpPr>
            <a:spLocks noGrp="1"/>
          </p:cNvSpPr>
          <p:nvPr>
            <p:ph type="sldNum" sz="quarter" idx="10"/>
          </p:nvPr>
        </p:nvSpPr>
        <p:spPr/>
        <p:txBody>
          <a:bodyPr/>
          <a:lstStyle/>
          <a:p>
            <a:fld id="{1B9A179D-2D27-49E2-B022-8EDDA2EFE682}" type="slidenum">
              <a:rPr lang="en-US" smtClean="0"/>
              <a:t>9</a:t>
            </a:fld>
            <a:endParaRPr lang="en-US"/>
          </a:p>
        </p:txBody>
      </p:sp>
    </p:spTree>
    <p:extLst>
      <p:ext uri="{BB962C8B-B14F-4D97-AF65-F5344CB8AC3E}">
        <p14:creationId xmlns:p14="http://schemas.microsoft.com/office/powerpoint/2010/main" val="4022164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Freeform 11"/>
          <p:cNvSpPr>
            <a:spLocks noChangeArrowheads="1"/>
          </p:cNvSpPr>
          <p:nvPr/>
        </p:nvSpPr>
        <p:spPr bwMode="white">
          <a:xfrm>
            <a:off x="8429022" y="0"/>
            <a:ext cx="3762978" cy="6858000"/>
          </a:xfrm>
          <a:custGeom>
            <a:avLst/>
            <a:gdLst>
              <a:gd name="connsiteX0" fmla="*/ 0 w 3762978"/>
              <a:gd name="connsiteY0" fmla="*/ 0 h 6858000"/>
              <a:gd name="connsiteX1" fmla="*/ 3762978 w 3762978"/>
              <a:gd name="connsiteY1" fmla="*/ 0 h 6858000"/>
              <a:gd name="connsiteX2" fmla="*/ 3762978 w 3762978"/>
              <a:gd name="connsiteY2" fmla="*/ 6858000 h 6858000"/>
              <a:gd name="connsiteX3" fmla="*/ 338667 w 3762978"/>
              <a:gd name="connsiteY3" fmla="*/ 6858000 h 6858000"/>
              <a:gd name="connsiteX4" fmla="*/ 1189567 w 3762978"/>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2978" h="6858000">
                <a:moveTo>
                  <a:pt x="0" y="0"/>
                </a:moveTo>
                <a:lnTo>
                  <a:pt x="3762978" y="0"/>
                </a:lnTo>
                <a:lnTo>
                  <a:pt x="3762978" y="6858000"/>
                </a:lnTo>
                <a:lnTo>
                  <a:pt x="338667" y="6858000"/>
                </a:lnTo>
                <a:lnTo>
                  <a:pt x="1189567" y="4337050"/>
                </a:lnTo>
                <a:close/>
              </a:path>
            </a:pathLst>
          </a:custGeom>
          <a:solidFill>
            <a:schemeClr val="tx1"/>
          </a:solidFill>
          <a:ln>
            <a:noFill/>
          </a:ln>
          <a:extLst/>
        </p:spPr>
        <p:txBody>
          <a:bodyPr vert="horz" wrap="square" lIns="91440" tIns="45720" rIns="91440" bIns="45720" numCol="1" anchor="t" anchorCtr="0" compatLnSpc="1">
            <a:prstTxWarp prst="textNoShape">
              <a:avLst/>
            </a:prstTxWarp>
            <a:noAutofit/>
          </a:bodyPr>
          <a:lstStyle/>
          <a:p>
            <a:endParaRPr lang="en-US" sz="1800"/>
          </a:p>
        </p:txBody>
      </p:sp>
      <p:sp>
        <p:nvSpPr>
          <p:cNvPr id="7" name="Freeform 6"/>
          <p:cNvSpPr>
            <a:spLocks/>
          </p:cNvSpPr>
          <p:nvPr/>
        </p:nvSpPr>
        <p:spPr bwMode="auto">
          <a:xfrm>
            <a:off x="8145385"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pPr lvl="0"/>
            <a:endParaRPr lang="en-US" sz="1800"/>
          </a:p>
        </p:txBody>
      </p:sp>
      <p:sp>
        <p:nvSpPr>
          <p:cNvPr id="8" name="Freeform 7"/>
          <p:cNvSpPr>
            <a:spLocks/>
          </p:cNvSpPr>
          <p:nvPr/>
        </p:nvSpPr>
        <p:spPr bwMode="auto">
          <a:xfrm>
            <a:off x="7950653"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2" name="Title 1"/>
          <p:cNvSpPr>
            <a:spLocks noGrp="1"/>
          </p:cNvSpPr>
          <p:nvPr>
            <p:ph type="ctrTitle"/>
          </p:nvPr>
        </p:nvSpPr>
        <p:spPr>
          <a:xfrm>
            <a:off x="1295400" y="1873584"/>
            <a:ext cx="6400800" cy="2560320"/>
          </a:xfrm>
        </p:spPr>
        <p:txBody>
          <a:bodyPr anchor="b">
            <a:normAutofit/>
          </a:bodyPr>
          <a:lstStyle>
            <a:lvl1pPr algn="l">
              <a:defRPr sz="4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95400" y="4572000"/>
            <a:ext cx="6400800" cy="1600200"/>
          </a:xfrm>
        </p:spPr>
        <p:txBody>
          <a:bodyPr/>
          <a:lstStyle>
            <a:lvl1pPr marL="0" indent="0" algn="l">
              <a:spcBef>
                <a:spcPts val="120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1258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A79A3335-6331-4872-A8B7-ECD55539F4D0}" type="datetimeFigureOut">
              <a:rPr lang="en-US" smtClean="0"/>
              <a:t>11/8/2018</a:t>
            </a:fld>
            <a:endParaRPr lang="en-US"/>
          </a:p>
        </p:txBody>
      </p:sp>
      <p:sp>
        <p:nvSpPr>
          <p:cNvPr id="6" name="Slide Number Placeholder 5"/>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259618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10" name="Rectangle 5"/>
          <p:cNvSpPr>
            <a:spLocks noChangeArrowheads="1"/>
          </p:cNvSpPr>
          <p:nvPr/>
        </p:nvSpPr>
        <p:spPr bwMode="white">
          <a:xfrm>
            <a:off x="6540503" y="0"/>
            <a:ext cx="5651496" cy="6858000"/>
          </a:xfrm>
          <a:custGeom>
            <a:avLst/>
            <a:gdLst/>
            <a:ahLst/>
            <a:cxnLst/>
            <a:rect l="l" t="t" r="r" b="b"/>
            <a:pathLst>
              <a:path w="4238622" h="685800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11" name="Freeform 6"/>
          <p:cNvSpPr>
            <a:spLocks/>
          </p:cNvSpPr>
          <p:nvPr/>
        </p:nvSpPr>
        <p:spPr bwMode="auto">
          <a:xfrm>
            <a:off x="6256868"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12" name="Freeform 7"/>
          <p:cNvSpPr>
            <a:spLocks/>
          </p:cNvSpPr>
          <p:nvPr/>
        </p:nvSpPr>
        <p:spPr bwMode="auto">
          <a:xfrm>
            <a:off x="6062136"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2" name="Title 1"/>
          <p:cNvSpPr>
            <a:spLocks noGrp="1"/>
          </p:cNvSpPr>
          <p:nvPr>
            <p:ph type="ctrTitle"/>
          </p:nvPr>
        </p:nvSpPr>
        <p:spPr>
          <a:xfrm>
            <a:off x="1295401" y="1873584"/>
            <a:ext cx="5120640" cy="2560320"/>
          </a:xfrm>
        </p:spPr>
        <p:txBody>
          <a:bodyPr anchor="b">
            <a:normAutofit/>
          </a:bodyPr>
          <a:lstStyle>
            <a:lvl1pPr algn="l">
              <a:defRPr sz="4000">
                <a:solidFill>
                  <a:schemeClr val="tx1"/>
                </a:solidFill>
              </a:defRPr>
            </a:lvl1pPr>
          </a:lstStyle>
          <a:p>
            <a:r>
              <a:rPr lang="en-US"/>
              <a:t>Click to edit Master title style</a:t>
            </a:r>
            <a:endParaRPr lang="en-US" dirty="0"/>
          </a:p>
        </p:txBody>
      </p:sp>
      <p:sp>
        <p:nvSpPr>
          <p:cNvPr id="15" name="Picture Placeholder 14" descr="An empty placeholder to add an image. Click on the placeholder and select the image that you wish to add"/>
          <p:cNvSpPr>
            <a:spLocks noGrp="1"/>
          </p:cNvSpPr>
          <p:nvPr>
            <p:ph type="pic" sz="quarter" idx="10"/>
          </p:nvPr>
        </p:nvSpPr>
        <p:spPr>
          <a:xfrm>
            <a:off x="6743703" y="0"/>
            <a:ext cx="5448297" cy="6858000"/>
          </a:xfrm>
          <a:custGeom>
            <a:avLst/>
            <a:gdLst>
              <a:gd name="connsiteX0" fmla="*/ 0 w 5448297"/>
              <a:gd name="connsiteY0" fmla="*/ 0 h 6858000"/>
              <a:gd name="connsiteX1" fmla="*/ 5448297 w 5448297"/>
              <a:gd name="connsiteY1" fmla="*/ 0 h 6858000"/>
              <a:gd name="connsiteX2" fmla="*/ 5448297 w 5448297"/>
              <a:gd name="connsiteY2" fmla="*/ 6858000 h 6858000"/>
              <a:gd name="connsiteX3" fmla="*/ 338667 w 5448297"/>
              <a:gd name="connsiteY3" fmla="*/ 6858000 h 6858000"/>
              <a:gd name="connsiteX4" fmla="*/ 1185333 w 5448297"/>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297" h="6858000">
                <a:moveTo>
                  <a:pt x="0" y="0"/>
                </a:moveTo>
                <a:lnTo>
                  <a:pt x="5448297" y="0"/>
                </a:lnTo>
                <a:lnTo>
                  <a:pt x="5448297" y="6858000"/>
                </a:lnTo>
                <a:lnTo>
                  <a:pt x="338667" y="6858000"/>
                </a:lnTo>
                <a:lnTo>
                  <a:pt x="1185333" y="4337050"/>
                </a:lnTo>
                <a:close/>
              </a:path>
            </a:pathLst>
          </a:custGeom>
          <a:noFill/>
          <a:ln>
            <a:noFill/>
          </a:ln>
        </p:spPr>
        <p:txBody>
          <a:bodyPr wrap="square" tIns="365760">
            <a:noAutofit/>
          </a:bodyPr>
          <a:lstStyle>
            <a:lvl1pPr marL="0" indent="0" algn="ctr">
              <a:buNone/>
              <a:defRPr sz="2800">
                <a:solidFill>
                  <a:schemeClr val="bg1"/>
                </a:solidFill>
              </a:defRPr>
            </a:lvl1pPr>
          </a:lstStyle>
          <a:p>
            <a:r>
              <a:rPr lang="en-US"/>
              <a:t>Click icon to add picture</a:t>
            </a:r>
          </a:p>
        </p:txBody>
      </p:sp>
      <p:sp>
        <p:nvSpPr>
          <p:cNvPr id="3" name="Subtitle 2"/>
          <p:cNvSpPr>
            <a:spLocks noGrp="1"/>
          </p:cNvSpPr>
          <p:nvPr>
            <p:ph type="subTitle" idx="1"/>
          </p:nvPr>
        </p:nvSpPr>
        <p:spPr>
          <a:xfrm>
            <a:off x="1295401" y="4572000"/>
            <a:ext cx="5120640" cy="16002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0281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5"/>
          <p:cNvSpPr>
            <a:spLocks noChangeArrowheads="1"/>
          </p:cNvSpPr>
          <p:nvPr/>
        </p:nvSpPr>
        <p:spPr bwMode="white">
          <a:xfrm>
            <a:off x="9622368" y="0"/>
            <a:ext cx="2569632" cy="6858000"/>
          </a:xfrm>
          <a:custGeom>
            <a:avLst/>
            <a:gdLst/>
            <a:ahLst/>
            <a:cxnLst/>
            <a:rect l="l" t="t" r="r" b="b"/>
            <a:pathLst>
              <a:path w="1927224" h="6858000">
                <a:moveTo>
                  <a:pt x="0" y="0"/>
                </a:moveTo>
                <a:lnTo>
                  <a:pt x="1927224" y="0"/>
                </a:lnTo>
                <a:lnTo>
                  <a:pt x="1927224" y="6858000"/>
                </a:lnTo>
                <a:lnTo>
                  <a:pt x="254000" y="6858000"/>
                </a:lnTo>
                <a:lnTo>
                  <a:pt x="892175" y="433705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8" name="Freeform 6"/>
          <p:cNvSpPr>
            <a:spLocks/>
          </p:cNvSpPr>
          <p:nvPr/>
        </p:nvSpPr>
        <p:spPr bwMode="auto">
          <a:xfrm>
            <a:off x="9237132"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9" name="Free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10" name="Free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2" name="Title 1"/>
          <p:cNvSpPr>
            <a:spLocks noGrp="1"/>
          </p:cNvSpPr>
          <p:nvPr>
            <p:ph type="title"/>
          </p:nvPr>
        </p:nvSpPr>
        <p:spPr>
          <a:xfrm>
            <a:off x="1295398" y="2914650"/>
            <a:ext cx="8046720" cy="1557338"/>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295398" y="4589463"/>
            <a:ext cx="8046718" cy="1011237"/>
          </a:xfrm>
        </p:spPr>
        <p:txBody>
          <a:bodyPr/>
          <a:lstStyle>
            <a:lvl1pPr marL="0" indent="0">
              <a:spcBef>
                <a:spcPts val="120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519642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828799"/>
            <a:ext cx="4572000" cy="43434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A79A3335-6331-4872-A8B7-ECD55539F4D0}" type="datetimeFigureOut">
              <a:rPr lang="en-US" smtClean="0"/>
              <a:t>11/8/2018</a:t>
            </a:fld>
            <a:endParaRPr lang="en-US"/>
          </a:p>
        </p:txBody>
      </p:sp>
      <p:sp>
        <p:nvSpPr>
          <p:cNvPr id="7" name="Slide Number Placeholder 6"/>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244820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55134"/>
            <a:ext cx="9601200" cy="1036850"/>
          </a:xfrm>
        </p:spPr>
        <p:txBody>
          <a:bodyPr/>
          <a:lstStyle/>
          <a:p>
            <a:r>
              <a:rPr lang="en-US"/>
              <a:t>Click to edit Master title style</a:t>
            </a:r>
          </a:p>
        </p:txBody>
      </p:sp>
      <p:sp>
        <p:nvSpPr>
          <p:cNvPr id="3" name="Text Placeholder 2"/>
          <p:cNvSpPr>
            <a:spLocks noGrp="1"/>
          </p:cNvSpPr>
          <p:nvPr>
            <p:ph type="body" idx="1"/>
          </p:nvPr>
        </p:nvSpPr>
        <p:spPr>
          <a:xfrm>
            <a:off x="1295400" y="1828800"/>
            <a:ext cx="4572000" cy="850392"/>
          </a:xfrm>
        </p:spPr>
        <p:txBody>
          <a:bodyPr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2705100"/>
            <a:ext cx="4572000" cy="3467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24600" y="1828800"/>
            <a:ext cx="4572000" cy="847725"/>
          </a:xfrm>
        </p:spPr>
        <p:txBody>
          <a:bodyPr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24600" y="2705100"/>
            <a:ext cx="4572000" cy="3467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A79A3335-6331-4872-A8B7-ECD55539F4D0}" type="datetimeFigureOut">
              <a:rPr lang="en-US" smtClean="0"/>
              <a:t>11/8/2018</a:t>
            </a:fld>
            <a:endParaRPr lang="en-US"/>
          </a:p>
        </p:txBody>
      </p:sp>
      <p:sp>
        <p:nvSpPr>
          <p:cNvPr id="9" name="Slide Number Placeholder 8"/>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260236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A79A3335-6331-4872-A8B7-ECD55539F4D0}" type="datetimeFigureOut">
              <a:rPr lang="en-US" smtClean="0"/>
              <a:t>11/8/2018</a:t>
            </a:fld>
            <a:endParaRPr lang="en-US"/>
          </a:p>
        </p:txBody>
      </p:sp>
      <p:sp>
        <p:nvSpPr>
          <p:cNvPr id="5" name="Slide Number Placeholder 4"/>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339733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A79A3335-6331-4872-A8B7-ECD55539F4D0}" type="datetimeFigureOut">
              <a:rPr lang="en-US" smtClean="0"/>
              <a:t>11/8/2018</a:t>
            </a:fld>
            <a:endParaRPr lang="en-US"/>
          </a:p>
        </p:txBody>
      </p:sp>
      <p:sp>
        <p:nvSpPr>
          <p:cNvPr id="4" name="Slide Number Placeholder 3"/>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298363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8209" y="1828800"/>
            <a:ext cx="6126480" cy="43434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A79A3335-6331-4872-A8B7-ECD55539F4D0}" type="datetimeFigureOut">
              <a:rPr lang="en-US" smtClean="0"/>
              <a:t>11/8/2018</a:t>
            </a:fld>
            <a:endParaRPr lang="en-US"/>
          </a:p>
        </p:txBody>
      </p:sp>
      <p:sp>
        <p:nvSpPr>
          <p:cNvPr id="7" name="Slide Number Placeholder 6"/>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254763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55134"/>
            <a:ext cx="9601200" cy="103685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724400" y="1828801"/>
            <a:ext cx="6172200" cy="4343400"/>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A79A3335-6331-4872-A8B7-ECD55539F4D0}" type="datetimeFigureOut">
              <a:rPr lang="en-US" smtClean="0"/>
              <a:t>11/8/2018</a:t>
            </a:fld>
            <a:endParaRPr lang="en-US"/>
          </a:p>
        </p:txBody>
      </p:sp>
      <p:sp>
        <p:nvSpPr>
          <p:cNvPr id="7" name="Slide Number Placeholder 6"/>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106759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Two Pictures with Captions">
    <p:spTree>
      <p:nvGrpSpPr>
        <p:cNvPr id="1" name=""/>
        <p:cNvGrpSpPr/>
        <p:nvPr/>
      </p:nvGrpSpPr>
      <p:grpSpPr>
        <a:xfrm>
          <a:off x="0" y="0"/>
          <a:ext cx="0" cy="0"/>
          <a:chOff x="0" y="0"/>
          <a:chExt cx="0" cy="0"/>
        </a:xfrm>
      </p:grpSpPr>
      <p:sp>
        <p:nvSpPr>
          <p:cNvPr id="9" name="Rectangle 8"/>
          <p:cNvSpPr/>
          <p:nvPr/>
        </p:nvSpPr>
        <p:spPr bwMode="invGray">
          <a:xfrm>
            <a:off x="1295400"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bwMode="invGray">
          <a:xfrm>
            <a:off x="6324599"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95400"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6324599"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295400" y="255134"/>
            <a:ext cx="9601200" cy="103685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1298448"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bwMode="invGray">
          <a:xfrm>
            <a:off x="1371273"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Picture Placeholder 2" descr="An empty placeholder to add an image. Click on the placeholder and select the image that you wish to add"/>
          <p:cNvSpPr>
            <a:spLocks noGrp="1"/>
          </p:cNvSpPr>
          <p:nvPr>
            <p:ph type="pic" idx="13"/>
          </p:nvPr>
        </p:nvSpPr>
        <p:spPr>
          <a:xfrm>
            <a:off x="63246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Text Placeholder 3"/>
          <p:cNvSpPr>
            <a:spLocks noGrp="1"/>
          </p:cNvSpPr>
          <p:nvPr>
            <p:ph type="body" sz="half" idx="14"/>
          </p:nvPr>
        </p:nvSpPr>
        <p:spPr bwMode="invGray">
          <a:xfrm>
            <a:off x="6412954"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A79A3335-6331-4872-A8B7-ECD55539F4D0}" type="datetimeFigureOut">
              <a:rPr lang="en-US" smtClean="0"/>
              <a:t>11/8/2018</a:t>
            </a:fld>
            <a:endParaRPr lang="en-US"/>
          </a:p>
        </p:txBody>
      </p:sp>
      <p:sp>
        <p:nvSpPr>
          <p:cNvPr id="7" name="Slide Number Placeholder 6"/>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394401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A79A3335-6331-4872-A8B7-ECD55539F4D0}" type="datetimeFigureOut">
              <a:rPr lang="en-US" smtClean="0"/>
              <a:t>11/8/2018</a:t>
            </a:fld>
            <a:endParaRPr lang="en-US"/>
          </a:p>
        </p:txBody>
      </p:sp>
      <p:sp>
        <p:nvSpPr>
          <p:cNvPr id="6" name="Slide Number Placeholder 5"/>
          <p:cNvSpPr>
            <a:spLocks noGrp="1"/>
          </p:cNvSpPr>
          <p:nvPr>
            <p:ph type="sldNum" sz="quarter" idx="12"/>
          </p:nvPr>
        </p:nvSpPr>
        <p:spPr/>
        <p:txBody>
          <a:bodyPr/>
          <a:lstStyle/>
          <a:p>
            <a:fld id="{A7F8E3F6-DE14-48B2-B2BC-6FABA9630FB8}" type="slidenum">
              <a:rPr lang="en-US" smtClean="0"/>
              <a:t>‹#›</a:t>
            </a:fld>
            <a:endParaRPr lang="en-US"/>
          </a:p>
        </p:txBody>
      </p:sp>
    </p:spTree>
    <p:extLst>
      <p:ext uri="{BB962C8B-B14F-4D97-AF65-F5344CB8AC3E}">
        <p14:creationId xmlns:p14="http://schemas.microsoft.com/office/powerpoint/2010/main" val="109294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white">
          <a:xfrm rot="5400000">
            <a:off x="7562850" y="2228850"/>
            <a:ext cx="6858000" cy="2400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5400000">
            <a:off x="6331230" y="3387909"/>
            <a:ext cx="6858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6251613" y="3387909"/>
            <a:ext cx="6858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9871318" y="685800"/>
            <a:ext cx="1033272" cy="5486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400" y="685800"/>
            <a:ext cx="7976754"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A79A3335-6331-4872-A8B7-ECD55539F4D0}" type="datetimeFigureOut">
              <a:rPr lang="en-US" smtClean="0"/>
              <a:t>11/8/2018</a:t>
            </a:fld>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7F8E3F6-DE14-48B2-B2BC-6FABA9630FB8}" type="slidenum">
              <a:rPr lang="en-US" smtClean="0"/>
              <a:pPr/>
              <a:t>‹#›</a:t>
            </a:fld>
            <a:endParaRPr lang="en-US" dirty="0"/>
          </a:p>
        </p:txBody>
      </p:sp>
    </p:spTree>
    <p:extLst>
      <p:ext uri="{BB962C8B-B14F-4D97-AF65-F5344CB8AC3E}">
        <p14:creationId xmlns:p14="http://schemas.microsoft.com/office/powerpoint/2010/main" val="180411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userDrawn="1"/>
        </p:nvSpPr>
        <p:spPr bwMode="white">
          <a:xfrm>
            <a:off x="0" y="0"/>
            <a:ext cx="12192000"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1371600"/>
            <a:ext cx="12192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443006"/>
            <a:ext cx="12192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295400" y="255134"/>
            <a:ext cx="9601200" cy="103685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800"/>
            <a:ext cx="96012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95399" y="6374999"/>
            <a:ext cx="6243203" cy="274320"/>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791449" y="6374999"/>
            <a:ext cx="1480705" cy="274320"/>
          </a:xfrm>
          <a:prstGeom prst="rect">
            <a:avLst/>
          </a:prstGeom>
        </p:spPr>
        <p:txBody>
          <a:bodyPr vert="horz" lIns="91440" tIns="45720" rIns="91440" bIns="45720" rtlCol="0" anchor="ctr"/>
          <a:lstStyle>
            <a:lvl1pPr algn="r">
              <a:defRPr sz="1100">
                <a:solidFill>
                  <a:schemeClr val="tx1"/>
                </a:solidFill>
              </a:defRPr>
            </a:lvl1pPr>
          </a:lstStyle>
          <a:p>
            <a:fld id="{A79A3335-6331-4872-A8B7-ECD55539F4D0}" type="datetimeFigureOut">
              <a:rPr lang="en-US" smtClean="0"/>
              <a:pPr/>
              <a:t>11/8/2018</a:t>
            </a:fld>
            <a:endParaRPr lang="en-US"/>
          </a:p>
        </p:txBody>
      </p:sp>
      <p:sp>
        <p:nvSpPr>
          <p:cNvPr id="6" name="Slide Number Placeholder 5"/>
          <p:cNvSpPr>
            <a:spLocks noGrp="1"/>
          </p:cNvSpPr>
          <p:nvPr>
            <p:ph type="sldNum" sz="quarter" idx="4"/>
          </p:nvPr>
        </p:nvSpPr>
        <p:spPr>
          <a:xfrm>
            <a:off x="9525000" y="6374999"/>
            <a:ext cx="1371600" cy="274320"/>
          </a:xfrm>
          <a:prstGeom prst="rect">
            <a:avLst/>
          </a:prstGeom>
        </p:spPr>
        <p:txBody>
          <a:bodyPr vert="horz" lIns="91440" tIns="45720" rIns="91440" bIns="45720" rtlCol="0" anchor="ctr"/>
          <a:lstStyle>
            <a:lvl1pPr algn="r">
              <a:defRPr sz="1100">
                <a:solidFill>
                  <a:schemeClr val="tx1"/>
                </a:solidFill>
              </a:defRPr>
            </a:lvl1pPr>
          </a:lstStyle>
          <a:p>
            <a:fld id="{A7F8E3F6-DE14-48B2-B2BC-6FABA9630FB8}" type="slidenum">
              <a:rPr lang="en-US" smtClean="0"/>
              <a:pPr/>
              <a:t>‹#›</a:t>
            </a:fld>
            <a:endParaRPr lang="en-US"/>
          </a:p>
        </p:txBody>
      </p:sp>
    </p:spTree>
    <p:extLst>
      <p:ext uri="{BB962C8B-B14F-4D97-AF65-F5344CB8AC3E}">
        <p14:creationId xmlns:p14="http://schemas.microsoft.com/office/powerpoint/2010/main" val="259473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61"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74320" indent="-27432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Font typeface="Arial" panose="020B0604020202020204" pitchFamily="34" charset="0"/>
        <a:buChar char="•"/>
        <a:defRPr sz="1800" kern="1200">
          <a:solidFill>
            <a:schemeClr val="tx1"/>
          </a:solidFill>
          <a:latin typeface="+mn-lt"/>
          <a:ea typeface="+mn-ea"/>
          <a:cs typeface="+mn-cs"/>
        </a:defRPr>
      </a:lvl3pPr>
      <a:lvl4pPr marL="1097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5pPr>
      <a:lvl6pPr marL="15544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7"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768" y="1873584"/>
            <a:ext cx="5986273" cy="2560320"/>
          </a:xfrm>
        </p:spPr>
        <p:txBody>
          <a:bodyPr/>
          <a:lstStyle/>
          <a:p>
            <a:r>
              <a:rPr lang="en-US" dirty="0"/>
              <a:t>Free bus service Westhill (</a:t>
            </a:r>
            <a:r>
              <a:rPr lang="en-US" dirty="0" err="1"/>
              <a:t>Aberdeenshire</a:t>
            </a:r>
            <a:r>
              <a:rPr lang="en-US" dirty="0"/>
              <a:t>) - Aberdeen</a:t>
            </a:r>
          </a:p>
        </p:txBody>
      </p:sp>
      <p:pic>
        <p:nvPicPr>
          <p:cNvPr id="5" name="Picture Placeholder 4" descr="City street with motion blu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4" b="14"/>
          <a:stretch>
            <a:fillRect/>
          </a:stretch>
        </p:blipFill>
        <p:spPr/>
      </p:pic>
      <p:sp>
        <p:nvSpPr>
          <p:cNvPr id="3" name="Subtitle 2"/>
          <p:cNvSpPr>
            <a:spLocks noGrp="1"/>
          </p:cNvSpPr>
          <p:nvPr>
            <p:ph type="subTitle" idx="1"/>
          </p:nvPr>
        </p:nvSpPr>
        <p:spPr/>
        <p:txBody>
          <a:bodyPr/>
          <a:lstStyle/>
          <a:p>
            <a:r>
              <a:rPr lang="en-US" dirty="0"/>
              <a:t>Community Project Proposal </a:t>
            </a:r>
          </a:p>
          <a:p>
            <a:r>
              <a:rPr lang="en-US" dirty="0"/>
              <a:t>Kasia </a:t>
            </a:r>
            <a:r>
              <a:rPr lang="en-US" dirty="0" err="1"/>
              <a:t>Matula</a:t>
            </a:r>
            <a:endParaRPr lang="en-US" dirty="0"/>
          </a:p>
          <a:p>
            <a:endParaRPr lang="en-US" dirty="0"/>
          </a:p>
        </p:txBody>
      </p:sp>
    </p:spTree>
    <p:extLst>
      <p:ext uri="{BB962C8B-B14F-4D97-AF65-F5344CB8AC3E}">
        <p14:creationId xmlns:p14="http://schemas.microsoft.com/office/powerpoint/2010/main" val="138059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Aim of the project</a:t>
            </a:r>
          </a:p>
        </p:txBody>
      </p:sp>
      <p:sp>
        <p:nvSpPr>
          <p:cNvPr id="3" name="Content Placeholder 2"/>
          <p:cNvSpPr>
            <a:spLocks noGrp="1"/>
          </p:cNvSpPr>
          <p:nvPr>
            <p:ph idx="1"/>
          </p:nvPr>
        </p:nvSpPr>
        <p:spPr>
          <a:xfrm>
            <a:off x="198120" y="2587752"/>
            <a:ext cx="11795760" cy="4343400"/>
          </a:xfrm>
        </p:spPr>
        <p:txBody>
          <a:bodyPr/>
          <a:lstStyle/>
          <a:p>
            <a:r>
              <a:rPr lang="en-US" dirty="0"/>
              <a:t>Introduce a </a:t>
            </a:r>
            <a:r>
              <a:rPr lang="en-US" b="1" dirty="0"/>
              <a:t>free bus service:  6:30-9:30am </a:t>
            </a:r>
            <a:r>
              <a:rPr lang="en-US" dirty="0"/>
              <a:t>and </a:t>
            </a:r>
            <a:r>
              <a:rPr lang="en-US" b="1" dirty="0"/>
              <a:t>4-7pm</a:t>
            </a:r>
            <a:r>
              <a:rPr lang="en-US" dirty="0"/>
              <a:t> </a:t>
            </a:r>
          </a:p>
          <a:p>
            <a:pPr marL="0" indent="0">
              <a:buNone/>
            </a:pPr>
            <a:r>
              <a:rPr lang="en-US" b="1" dirty="0">
                <a:solidFill>
                  <a:srgbClr val="FF0000"/>
                </a:solidFill>
              </a:rPr>
              <a:t>Westhill (residential + 2 business parks)     Kingswells (Prime four)     Lang </a:t>
            </a:r>
            <a:r>
              <a:rPr lang="en-US" b="1" dirty="0" err="1">
                <a:solidFill>
                  <a:srgbClr val="FF0000"/>
                </a:solidFill>
              </a:rPr>
              <a:t>Stracht</a:t>
            </a:r>
            <a:r>
              <a:rPr lang="en-US" b="1" dirty="0">
                <a:solidFill>
                  <a:srgbClr val="FF0000"/>
                </a:solidFill>
              </a:rPr>
              <a:t>      </a:t>
            </a:r>
            <a:r>
              <a:rPr lang="en-US" b="1" dirty="0" err="1">
                <a:solidFill>
                  <a:srgbClr val="FF0000"/>
                </a:solidFill>
              </a:rPr>
              <a:t>Westburn</a:t>
            </a:r>
            <a:r>
              <a:rPr lang="en-US" b="1" dirty="0">
                <a:solidFill>
                  <a:srgbClr val="FF0000"/>
                </a:solidFill>
              </a:rPr>
              <a:t> Road (ARI)       Union Street </a:t>
            </a:r>
          </a:p>
        </p:txBody>
      </p:sp>
      <p:cxnSp>
        <p:nvCxnSpPr>
          <p:cNvPr id="5" name="Straight Arrow Connector 4">
            <a:extLst>
              <a:ext uri="{FF2B5EF4-FFF2-40B4-BE49-F238E27FC236}">
                <a16:creationId xmlns:a16="http://schemas.microsoft.com/office/drawing/2014/main" id="{63A12B19-0DBE-4A3E-A113-2206A8D5CC72}"/>
              </a:ext>
            </a:extLst>
          </p:cNvPr>
          <p:cNvCxnSpPr/>
          <p:nvPr/>
        </p:nvCxnSpPr>
        <p:spPr>
          <a:xfrm>
            <a:off x="3425952" y="3657600"/>
            <a:ext cx="34747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19B220DA-5652-494D-99F4-94097F0D628F}"/>
              </a:ext>
            </a:extLst>
          </p:cNvPr>
          <p:cNvCxnSpPr/>
          <p:nvPr/>
        </p:nvCxnSpPr>
        <p:spPr>
          <a:xfrm>
            <a:off x="5922264" y="3340608"/>
            <a:ext cx="34747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012CB2A-1C49-4554-8AA8-CB15D06245C6}"/>
              </a:ext>
            </a:extLst>
          </p:cNvPr>
          <p:cNvCxnSpPr/>
          <p:nvPr/>
        </p:nvCxnSpPr>
        <p:spPr>
          <a:xfrm>
            <a:off x="9619488" y="3340608"/>
            <a:ext cx="34747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987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for the community</a:t>
            </a:r>
          </a:p>
        </p:txBody>
      </p:sp>
      <p:sp>
        <p:nvSpPr>
          <p:cNvPr id="3" name="Content Placeholder 2"/>
          <p:cNvSpPr>
            <a:spLocks noGrp="1"/>
          </p:cNvSpPr>
          <p:nvPr>
            <p:ph idx="1"/>
          </p:nvPr>
        </p:nvSpPr>
        <p:spPr>
          <a:xfrm>
            <a:off x="356616" y="1828800"/>
            <a:ext cx="11576304" cy="4343400"/>
          </a:xfrm>
        </p:spPr>
        <p:txBody>
          <a:bodyPr>
            <a:normAutofit/>
          </a:bodyPr>
          <a:lstStyle/>
          <a:p>
            <a:r>
              <a:rPr lang="en-US" dirty="0"/>
              <a:t>Reduces CO</a:t>
            </a:r>
            <a:r>
              <a:rPr lang="en-US" sz="2000" dirty="0"/>
              <a:t>2</a:t>
            </a:r>
            <a:r>
              <a:rPr lang="en-US" dirty="0"/>
              <a:t> emissions in the atmosphere (cars are left at home) </a:t>
            </a:r>
          </a:p>
          <a:p>
            <a:r>
              <a:rPr lang="en-US" dirty="0"/>
              <a:t>Reduces the heavy traffic in Westhill</a:t>
            </a:r>
          </a:p>
          <a:p>
            <a:pPr>
              <a:lnSpc>
                <a:spcPct val="100000"/>
              </a:lnSpc>
            </a:pPr>
            <a:r>
              <a:rPr lang="en-US" dirty="0"/>
              <a:t>Saves travelling costs i.e. from home to workplace </a:t>
            </a:r>
          </a:p>
          <a:p>
            <a:pPr>
              <a:lnSpc>
                <a:spcPct val="100000"/>
              </a:lnSpc>
            </a:pPr>
            <a:r>
              <a:rPr lang="en-US" dirty="0"/>
              <a:t>Provides more time for work, relaxing </a:t>
            </a:r>
            <a:r>
              <a:rPr lang="en-US" dirty="0" err="1"/>
              <a:t>etc</a:t>
            </a:r>
            <a:endParaRPr lang="en-US" dirty="0"/>
          </a:p>
          <a:p>
            <a:pPr>
              <a:lnSpc>
                <a:spcPct val="100000"/>
              </a:lnSpc>
            </a:pPr>
            <a:r>
              <a:rPr lang="en-US" dirty="0"/>
              <a:t>Provides jobs to the community: </a:t>
            </a:r>
            <a:r>
              <a:rPr lang="en-US" b="1" dirty="0"/>
              <a:t>6 drivers needed!</a:t>
            </a:r>
          </a:p>
          <a:p>
            <a:pPr marL="0" indent="0">
              <a:lnSpc>
                <a:spcPct val="100000"/>
              </a:lnSpc>
              <a:buNone/>
            </a:pPr>
            <a:r>
              <a:rPr lang="en-US" dirty="0"/>
              <a:t>	                   			</a:t>
            </a:r>
          </a:p>
        </p:txBody>
      </p:sp>
    </p:spTree>
    <p:extLst>
      <p:ext uri="{BB962C8B-B14F-4D97-AF65-F5344CB8AC3E}">
        <p14:creationId xmlns:p14="http://schemas.microsoft.com/office/powerpoint/2010/main" val="82077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Timeline/costs</a:t>
            </a:r>
          </a:p>
        </p:txBody>
      </p:sp>
      <p:sp>
        <p:nvSpPr>
          <p:cNvPr id="3" name="Content Placeholder 2"/>
          <p:cNvSpPr>
            <a:spLocks noGrp="1"/>
          </p:cNvSpPr>
          <p:nvPr>
            <p:ph idx="1"/>
          </p:nvPr>
        </p:nvSpPr>
        <p:spPr>
          <a:xfrm>
            <a:off x="356616" y="1828800"/>
            <a:ext cx="11576304" cy="4343400"/>
          </a:xfrm>
        </p:spPr>
        <p:txBody>
          <a:bodyPr>
            <a:normAutofit fontScale="85000" lnSpcReduction="20000"/>
          </a:bodyPr>
          <a:lstStyle/>
          <a:p>
            <a:r>
              <a:rPr lang="en-US" dirty="0"/>
              <a:t>Project timeline – 1 year</a:t>
            </a:r>
          </a:p>
          <a:p>
            <a:r>
              <a:rPr lang="en-US" dirty="0"/>
              <a:t>Bus times (3 </a:t>
            </a:r>
            <a:r>
              <a:rPr lang="en-US" dirty="0" err="1"/>
              <a:t>hrs</a:t>
            </a:r>
            <a:r>
              <a:rPr lang="en-US" dirty="0"/>
              <a:t> am + 3 </a:t>
            </a:r>
            <a:r>
              <a:rPr lang="en-US" dirty="0" err="1"/>
              <a:t>hrs</a:t>
            </a:r>
            <a:r>
              <a:rPr lang="en-US" dirty="0"/>
              <a:t> pm) = 6 </a:t>
            </a:r>
            <a:r>
              <a:rPr lang="en-US" dirty="0" err="1"/>
              <a:t>hrs</a:t>
            </a:r>
            <a:r>
              <a:rPr lang="en-US" dirty="0"/>
              <a:t>/day x 5 = 30hrs/week</a:t>
            </a:r>
          </a:p>
          <a:p>
            <a:r>
              <a:rPr lang="en-US" dirty="0"/>
              <a:t>Bus service every 30 mins: 6 rides am x 2 = 12 , 6 rides pm x 2 = 12	</a:t>
            </a:r>
          </a:p>
          <a:p>
            <a:r>
              <a:rPr lang="en-US" dirty="0"/>
              <a:t>1 bus ride / one way – approx. 1 </a:t>
            </a:r>
            <a:r>
              <a:rPr lang="en-US" dirty="0" err="1"/>
              <a:t>hr</a:t>
            </a:r>
            <a:r>
              <a:rPr lang="en-US" dirty="0"/>
              <a:t> 30 mins</a:t>
            </a:r>
          </a:p>
          <a:p>
            <a:r>
              <a:rPr lang="en-US" dirty="0"/>
              <a:t>3 buses one way ( am and pm) x 2 = </a:t>
            </a:r>
            <a:r>
              <a:rPr lang="en-US" b="1" u="sng" dirty="0"/>
              <a:t>6 buses + 6 drivers needed</a:t>
            </a:r>
          </a:p>
          <a:p>
            <a:pPr marL="0" indent="0">
              <a:buNone/>
            </a:pPr>
            <a:r>
              <a:rPr lang="en-US" dirty="0"/>
              <a:t>6 drivers x 6 </a:t>
            </a:r>
            <a:r>
              <a:rPr lang="en-US" dirty="0" err="1"/>
              <a:t>hrs</a:t>
            </a:r>
            <a:r>
              <a:rPr lang="en-US" dirty="0"/>
              <a:t> per day/x 5 = 30 </a:t>
            </a:r>
            <a:r>
              <a:rPr lang="en-US" dirty="0" err="1"/>
              <a:t>hrs</a:t>
            </a:r>
            <a:r>
              <a:rPr lang="en-US" dirty="0"/>
              <a:t>/week each</a:t>
            </a:r>
          </a:p>
          <a:p>
            <a:pPr marL="0" indent="0">
              <a:buNone/>
            </a:pPr>
            <a:r>
              <a:rPr lang="en-US" dirty="0"/>
              <a:t>6 drivers x 30 </a:t>
            </a:r>
            <a:r>
              <a:rPr lang="en-US" dirty="0" err="1"/>
              <a:t>hrs</a:t>
            </a:r>
            <a:r>
              <a:rPr lang="en-US" dirty="0"/>
              <a:t> per week x 52 x £10/</a:t>
            </a:r>
            <a:r>
              <a:rPr lang="en-US" dirty="0" err="1"/>
              <a:t>hr</a:t>
            </a:r>
            <a:r>
              <a:rPr lang="en-US" dirty="0"/>
              <a:t> </a:t>
            </a:r>
            <a:r>
              <a:rPr lang="en-US" dirty="0">
                <a:sym typeface="Wingdings" panose="05000000000000000000" pitchFamily="2" charset="2"/>
              </a:rPr>
              <a:t></a:t>
            </a:r>
            <a:r>
              <a:rPr lang="en-US" dirty="0"/>
              <a:t> £15,600 year/driver </a:t>
            </a:r>
            <a:r>
              <a:rPr lang="en-US" dirty="0">
                <a:sym typeface="Wingdings" panose="05000000000000000000" pitchFamily="2" charset="2"/>
              </a:rPr>
              <a:t></a:t>
            </a:r>
            <a:r>
              <a:rPr lang="en-US" dirty="0"/>
              <a:t> £93,600 all (tax free)</a:t>
            </a:r>
          </a:p>
          <a:p>
            <a:pPr marL="0" indent="0">
              <a:buNone/>
            </a:pPr>
            <a:endParaRPr lang="en-US" dirty="0"/>
          </a:p>
          <a:p>
            <a:pPr marL="0" indent="0">
              <a:buNone/>
            </a:pPr>
            <a:r>
              <a:rPr lang="en-US" dirty="0"/>
              <a:t>6 buses rental approx. 1 bus (53 seater): per hour £43 x 30 </a:t>
            </a:r>
            <a:r>
              <a:rPr lang="en-US" dirty="0" err="1"/>
              <a:t>hrs</a:t>
            </a:r>
            <a:r>
              <a:rPr lang="en-US" dirty="0"/>
              <a:t>/week x 52 x 6 = £402,480 / year   (insurance, no petrol)</a:t>
            </a:r>
          </a:p>
        </p:txBody>
      </p:sp>
      <p:sp>
        <p:nvSpPr>
          <p:cNvPr id="4" name="TextBox 3">
            <a:extLst>
              <a:ext uri="{FF2B5EF4-FFF2-40B4-BE49-F238E27FC236}">
                <a16:creationId xmlns:a16="http://schemas.microsoft.com/office/drawing/2014/main" id="{147B9445-A425-4563-AF09-02200C577078}"/>
              </a:ext>
            </a:extLst>
          </p:cNvPr>
          <p:cNvSpPr txBox="1"/>
          <p:nvPr/>
        </p:nvSpPr>
        <p:spPr>
          <a:xfrm>
            <a:off x="4591812" y="6124241"/>
            <a:ext cx="3008376" cy="584775"/>
          </a:xfrm>
          <a:prstGeom prst="rect">
            <a:avLst/>
          </a:prstGeom>
          <a:noFill/>
        </p:spPr>
        <p:txBody>
          <a:bodyPr wrap="square" rtlCol="0">
            <a:spAutoFit/>
          </a:bodyPr>
          <a:lstStyle/>
          <a:p>
            <a:r>
              <a:rPr lang="en-GB" sz="3200" dirty="0">
                <a:solidFill>
                  <a:srgbClr val="FF0000"/>
                </a:solidFill>
              </a:rPr>
              <a:t>£500-700K </a:t>
            </a:r>
          </a:p>
        </p:txBody>
      </p:sp>
    </p:spTree>
    <p:extLst>
      <p:ext uri="{BB962C8B-B14F-4D97-AF65-F5344CB8AC3E}">
        <p14:creationId xmlns:p14="http://schemas.microsoft.com/office/powerpoint/2010/main" val="603516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opportunities</a:t>
            </a:r>
          </a:p>
        </p:txBody>
      </p:sp>
      <p:sp>
        <p:nvSpPr>
          <p:cNvPr id="3" name="Content Placeholder 2"/>
          <p:cNvSpPr>
            <a:spLocks noGrp="1"/>
          </p:cNvSpPr>
          <p:nvPr>
            <p:ph idx="1"/>
          </p:nvPr>
        </p:nvSpPr>
        <p:spPr>
          <a:xfrm>
            <a:off x="356616" y="1828800"/>
            <a:ext cx="11576304" cy="4343400"/>
          </a:xfrm>
        </p:spPr>
        <p:txBody>
          <a:bodyPr>
            <a:normAutofit/>
          </a:bodyPr>
          <a:lstStyle/>
          <a:p>
            <a:pPr marL="457200" indent="-457200">
              <a:buFont typeface="+mj-lt"/>
              <a:buAutoNum type="arabicPeriod"/>
            </a:pPr>
            <a:r>
              <a:rPr lang="en-GB" b="1" dirty="0"/>
              <a:t>Climate Challenge Fund (CCF)</a:t>
            </a:r>
            <a:r>
              <a:rPr lang="en-GB" dirty="0"/>
              <a:t> </a:t>
            </a:r>
            <a:r>
              <a:rPr lang="en-GB" b="1" dirty="0"/>
              <a:t>2019 - £ 150K </a:t>
            </a:r>
            <a:r>
              <a:rPr lang="en-GB" dirty="0"/>
              <a:t>- 4 application </a:t>
            </a:r>
            <a:r>
              <a:rPr lang="en-GB" u="sng" dirty="0" err="1"/>
              <a:t>citeria</a:t>
            </a:r>
            <a:r>
              <a:rPr lang="en-GB" dirty="0"/>
              <a:t> Community, Carbon, Legacy and Improved Climate Literacy</a:t>
            </a:r>
          </a:p>
          <a:p>
            <a:pPr lvl="1"/>
            <a:r>
              <a:rPr lang="en-GB" b="1" dirty="0"/>
              <a:t>Community</a:t>
            </a:r>
            <a:r>
              <a:rPr lang="en-GB" dirty="0"/>
              <a:t> - Community must be at the heart of decision making process of the project and projects must be designed and delivered by communities themselves. For the purposes of the CCF, Community is defined as a local geography or pre-existing community of interest.</a:t>
            </a:r>
          </a:p>
          <a:p>
            <a:pPr lvl="1"/>
            <a:r>
              <a:rPr lang="en-GB" b="1" dirty="0"/>
              <a:t>Carbon (CO</a:t>
            </a:r>
            <a:r>
              <a:rPr lang="en-GB" b="1" baseline="-25000" dirty="0"/>
              <a:t>2</a:t>
            </a:r>
            <a:r>
              <a:rPr lang="en-GB" b="1" i="1" dirty="0"/>
              <a:t>e</a:t>
            </a:r>
            <a:r>
              <a:rPr lang="en-GB" b="1" dirty="0"/>
              <a:t>) Reduction</a:t>
            </a:r>
            <a:r>
              <a:rPr lang="en-GB" dirty="0"/>
              <a:t> - The project should lead to a measurable reduction in local carbon emissions through the activities it delivers through behaviour changes in your community. The reduction of CO</a:t>
            </a:r>
            <a:r>
              <a:rPr lang="en-GB" baseline="-25000" dirty="0"/>
              <a:t>2</a:t>
            </a:r>
            <a:r>
              <a:rPr lang="en-GB" i="1" dirty="0"/>
              <a:t>e</a:t>
            </a:r>
            <a:r>
              <a:rPr lang="en-GB" dirty="0"/>
              <a:t> is the ‘unique feature’ of the CCF. It is a key indicator that all CCF projects must report on.</a:t>
            </a:r>
          </a:p>
          <a:p>
            <a:pPr lvl="1"/>
            <a:r>
              <a:rPr lang="en-GB" b="1" dirty="0"/>
              <a:t>Sustainable Legacy</a:t>
            </a:r>
            <a:r>
              <a:rPr lang="en-GB" dirty="0"/>
              <a:t> - The project should deliver a low carbon legacy in its community, with outcomes (and/or behaviours) that continue after the project is completed.</a:t>
            </a:r>
          </a:p>
          <a:p>
            <a:pPr lvl="1"/>
            <a:r>
              <a:rPr lang="en-GB" b="1" dirty="0"/>
              <a:t>Improved Climate Literacy</a:t>
            </a:r>
            <a:r>
              <a:rPr lang="en-GB" dirty="0"/>
              <a:t> - The project should deliver an increased understanding of climate change in its community and help the community move to low carbon living.</a:t>
            </a:r>
          </a:p>
          <a:p>
            <a:pPr marL="0" indent="0">
              <a:buNone/>
            </a:pPr>
            <a:endParaRPr lang="en-US" dirty="0"/>
          </a:p>
        </p:txBody>
      </p:sp>
    </p:spTree>
    <p:extLst>
      <p:ext uri="{BB962C8B-B14F-4D97-AF65-F5344CB8AC3E}">
        <p14:creationId xmlns:p14="http://schemas.microsoft.com/office/powerpoint/2010/main" val="231276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opportunities</a:t>
            </a:r>
          </a:p>
        </p:txBody>
      </p:sp>
      <p:sp>
        <p:nvSpPr>
          <p:cNvPr id="3" name="Content Placeholder 2"/>
          <p:cNvSpPr>
            <a:spLocks noGrp="1"/>
          </p:cNvSpPr>
          <p:nvPr>
            <p:ph idx="1"/>
          </p:nvPr>
        </p:nvSpPr>
        <p:spPr>
          <a:xfrm>
            <a:off x="356616" y="1828800"/>
            <a:ext cx="11576304" cy="4343400"/>
          </a:xfrm>
        </p:spPr>
        <p:txBody>
          <a:bodyPr>
            <a:normAutofit/>
          </a:bodyPr>
          <a:lstStyle/>
          <a:p>
            <a:pPr marL="0" indent="0">
              <a:buNone/>
            </a:pPr>
            <a:r>
              <a:rPr lang="en-US" dirty="0"/>
              <a:t>2</a:t>
            </a:r>
            <a:r>
              <a:rPr lang="en-US" dirty="0">
                <a:solidFill>
                  <a:srgbClr val="00B050"/>
                </a:solidFill>
              </a:rPr>
              <a:t>. fundingscotland.com </a:t>
            </a:r>
            <a:r>
              <a:rPr lang="en-US" dirty="0"/>
              <a:t>– various available grants i.e. </a:t>
            </a:r>
            <a:r>
              <a:rPr lang="en-US" dirty="0" err="1"/>
              <a:t>Esmee</a:t>
            </a:r>
            <a:r>
              <a:rPr lang="en-US" dirty="0"/>
              <a:t> Fairbairn Foundation – support environmental work  (no deadline) - £149K/ year </a:t>
            </a:r>
          </a:p>
          <a:p>
            <a:pPr marL="0" indent="0">
              <a:buNone/>
            </a:pPr>
            <a:r>
              <a:rPr lang="en-US" dirty="0"/>
              <a:t>3. Industrial sponsors: If we run busses to business parks – high potential of additional support – delivering employees to their workplace</a:t>
            </a:r>
          </a:p>
          <a:p>
            <a:pPr marL="0" indent="0">
              <a:buNone/>
            </a:pPr>
            <a:r>
              <a:rPr lang="en-US" dirty="0"/>
              <a:t>4. </a:t>
            </a:r>
            <a:r>
              <a:rPr lang="en-US" dirty="0" err="1"/>
              <a:t>Aberdeenshire</a:t>
            </a:r>
            <a:r>
              <a:rPr lang="en-US" dirty="0"/>
              <a:t> and Aberdeen City Council, funds, buses, could also help them to own the buses service in the future i.e. Edinburgh</a:t>
            </a:r>
          </a:p>
          <a:p>
            <a:pPr marL="0" indent="0">
              <a:buNone/>
            </a:pPr>
            <a:r>
              <a:rPr lang="en-US" dirty="0"/>
              <a:t>5. </a:t>
            </a:r>
            <a:r>
              <a:rPr lang="en-US" dirty="0" err="1"/>
              <a:t>AberdeenSoup</a:t>
            </a:r>
            <a:r>
              <a:rPr lang="en-US" dirty="0"/>
              <a:t> ( ~£500)</a:t>
            </a:r>
          </a:p>
          <a:p>
            <a:pPr marL="0" indent="0">
              <a:buNone/>
            </a:pPr>
            <a:endParaRPr lang="en-US" dirty="0"/>
          </a:p>
        </p:txBody>
      </p:sp>
    </p:spTree>
    <p:extLst>
      <p:ext uri="{BB962C8B-B14F-4D97-AF65-F5344CB8AC3E}">
        <p14:creationId xmlns:p14="http://schemas.microsoft.com/office/powerpoint/2010/main" val="204137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of collaboration</a:t>
            </a:r>
          </a:p>
        </p:txBody>
      </p:sp>
      <p:sp>
        <p:nvSpPr>
          <p:cNvPr id="3" name="Content Placeholder 2"/>
          <p:cNvSpPr>
            <a:spLocks noGrp="1"/>
          </p:cNvSpPr>
          <p:nvPr>
            <p:ph idx="1"/>
          </p:nvPr>
        </p:nvSpPr>
        <p:spPr>
          <a:xfrm>
            <a:off x="356616" y="1828800"/>
            <a:ext cx="11576304" cy="4343400"/>
          </a:xfrm>
        </p:spPr>
        <p:txBody>
          <a:bodyPr>
            <a:normAutofit/>
          </a:bodyPr>
          <a:lstStyle/>
          <a:p>
            <a:r>
              <a:rPr lang="en-US" dirty="0"/>
              <a:t>Who could we get on board? -  Kingswells community? -&gt; Aberdeen City</a:t>
            </a:r>
          </a:p>
          <a:p>
            <a:r>
              <a:rPr lang="en-US" dirty="0" err="1"/>
              <a:t>Aberdeenshire</a:t>
            </a:r>
            <a:r>
              <a:rPr lang="en-US" dirty="0"/>
              <a:t> and Aberdeen City councils collaboration - do they have any money to support this community project? Do they own any buses?</a:t>
            </a:r>
          </a:p>
          <a:p>
            <a:r>
              <a:rPr lang="en-US" dirty="0"/>
              <a:t>What about hydrogen bus company? Could they contribute?</a:t>
            </a:r>
          </a:p>
        </p:txBody>
      </p:sp>
    </p:spTree>
    <p:extLst>
      <p:ext uri="{BB962C8B-B14F-4D97-AF65-F5344CB8AC3E}">
        <p14:creationId xmlns:p14="http://schemas.microsoft.com/office/powerpoint/2010/main" val="466382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Questions/drawbacks/ potential problems</a:t>
            </a:r>
          </a:p>
        </p:txBody>
      </p:sp>
      <p:sp>
        <p:nvSpPr>
          <p:cNvPr id="3" name="Content Placeholder 2"/>
          <p:cNvSpPr>
            <a:spLocks noGrp="1"/>
          </p:cNvSpPr>
          <p:nvPr>
            <p:ph idx="1"/>
          </p:nvPr>
        </p:nvSpPr>
        <p:spPr>
          <a:xfrm>
            <a:off x="356616" y="1828800"/>
            <a:ext cx="11576304" cy="4343400"/>
          </a:xfrm>
        </p:spPr>
        <p:txBody>
          <a:bodyPr>
            <a:normAutofit/>
          </a:bodyPr>
          <a:lstStyle/>
          <a:p>
            <a:pPr marL="457200" indent="-457200">
              <a:buFont typeface="+mj-lt"/>
              <a:buAutoNum type="arabicPeriod"/>
            </a:pPr>
            <a:r>
              <a:rPr lang="en-US" dirty="0"/>
              <a:t>Need for market research: </a:t>
            </a:r>
          </a:p>
          <a:p>
            <a:pPr marL="2423160" lvl="8" indent="-457200">
              <a:buFont typeface="+mj-lt"/>
              <a:buAutoNum type="arabicPeriod"/>
            </a:pPr>
            <a:r>
              <a:rPr lang="en-US" dirty="0"/>
              <a:t>How many people would benefit of this transport – questionnaire in business parks, WECC</a:t>
            </a:r>
          </a:p>
          <a:p>
            <a:pPr marL="2423160" lvl="8" indent="-457200">
              <a:buFont typeface="+mj-lt"/>
              <a:buAutoNum type="arabicPeriod"/>
            </a:pPr>
            <a:r>
              <a:rPr lang="en-US" dirty="0"/>
              <a:t>Define the actual bus route</a:t>
            </a:r>
          </a:p>
          <a:p>
            <a:pPr marL="2423160" lvl="8" indent="-457200">
              <a:buFont typeface="+mj-lt"/>
              <a:buAutoNum type="arabicPeriod"/>
            </a:pPr>
            <a:r>
              <a:rPr lang="en-US" dirty="0"/>
              <a:t>Would industrial companies partially sponsor the buses?</a:t>
            </a:r>
          </a:p>
          <a:p>
            <a:pPr marL="2423160" lvl="8" indent="-457200">
              <a:buFont typeface="+mj-lt"/>
              <a:buAutoNum type="arabicPeriod"/>
            </a:pPr>
            <a:r>
              <a:rPr lang="en-US" dirty="0"/>
              <a:t>Would any hydrogen bus companies rent any free buses?</a:t>
            </a:r>
          </a:p>
          <a:p>
            <a:pPr marL="0" indent="0">
              <a:buNone/>
            </a:pPr>
            <a:r>
              <a:rPr lang="en-US" dirty="0"/>
              <a:t>2. Costs – if we get funding from grants, we need to show that we could afford to “find” additional funding</a:t>
            </a:r>
          </a:p>
          <a:p>
            <a:pPr marL="0" indent="0">
              <a:buNone/>
            </a:pPr>
            <a:r>
              <a:rPr lang="en-US" dirty="0"/>
              <a:t>3. Competition - Would they eat us alive?</a:t>
            </a:r>
          </a:p>
          <a:p>
            <a:pPr marL="0" indent="0">
              <a:buNone/>
            </a:pPr>
            <a:r>
              <a:rPr lang="en-US" dirty="0"/>
              <a:t>4. Bus breakdown costs, insurance covers</a:t>
            </a:r>
          </a:p>
          <a:p>
            <a:pPr marL="0" indent="0">
              <a:buNone/>
            </a:pPr>
            <a:r>
              <a:rPr lang="en-US" dirty="0"/>
              <a:t>5. Is it feasible? Would the community be interested in this project?</a:t>
            </a:r>
          </a:p>
        </p:txBody>
      </p:sp>
    </p:spTree>
    <p:extLst>
      <p:ext uri="{BB962C8B-B14F-4D97-AF65-F5344CB8AC3E}">
        <p14:creationId xmlns:p14="http://schemas.microsoft.com/office/powerpoint/2010/main" val="389645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9536" y="1270080"/>
            <a:ext cx="10003536" cy="2560320"/>
          </a:xfrm>
        </p:spPr>
        <p:txBody>
          <a:bodyPr/>
          <a:lstStyle/>
          <a:p>
            <a:r>
              <a:rPr lang="en-US" dirty="0"/>
              <a:t>Questions </a:t>
            </a:r>
            <a:br>
              <a:rPr lang="en-US" dirty="0"/>
            </a:br>
            <a:r>
              <a:rPr lang="en-US"/>
              <a:t>and suggestions? </a:t>
            </a:r>
            <a:r>
              <a:rPr lang="en-US" dirty="0">
                <a:sym typeface="Wingdings" panose="05000000000000000000" pitchFamily="2" charset="2"/>
              </a:rPr>
              <a:t></a:t>
            </a:r>
            <a:endParaRPr lang="en-US" dirty="0"/>
          </a:p>
        </p:txBody>
      </p:sp>
      <p:pic>
        <p:nvPicPr>
          <p:cNvPr id="5" name="Picture Placeholder 4" descr="City street with motion blu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4" b="14"/>
          <a:stretch>
            <a:fillRect/>
          </a:stretch>
        </p:blipFill>
        <p:spPr/>
      </p:pic>
      <p:pic>
        <p:nvPicPr>
          <p:cNvPr id="1028" name="Picture 4" descr="Image result for brainstorming">
            <a:extLst>
              <a:ext uri="{FF2B5EF4-FFF2-40B4-BE49-F238E27FC236}">
                <a16:creationId xmlns:a16="http://schemas.microsoft.com/office/drawing/2014/main" id="{BFAC3B7E-9882-44BE-B0F9-B0096A152B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9152" y="4580412"/>
            <a:ext cx="2304288" cy="2488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45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ales Direction 16X9">
  <a:themeElements>
    <a:clrScheme name="SalesDirection">
      <a:dk1>
        <a:srgbClr val="595959"/>
      </a:dk1>
      <a:lt1>
        <a:sysClr val="window" lastClr="FFFFFF"/>
      </a:lt1>
      <a:dk2>
        <a:srgbClr val="000000"/>
      </a:dk2>
      <a:lt2>
        <a:srgbClr val="F2F2F2"/>
      </a:lt2>
      <a:accent1>
        <a:srgbClr val="1EB8C1"/>
      </a:accent1>
      <a:accent2>
        <a:srgbClr val="EF7920"/>
      </a:accent2>
      <a:accent3>
        <a:srgbClr val="EFC119"/>
      </a:accent3>
      <a:accent4>
        <a:srgbClr val="969890"/>
      </a:accent4>
      <a:accent5>
        <a:srgbClr val="50B4F2"/>
      </a:accent5>
      <a:accent6>
        <a:srgbClr val="C05A3A"/>
      </a:accent6>
      <a:hlink>
        <a:srgbClr val="EFC119"/>
      </a:hlink>
      <a:folHlink>
        <a:srgbClr val="96989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rection presentation (widescreen).potx" id="{D17AB31B-F25B-45F4-B34E-C6982D129A29}" vid="{B63A7B92-8C2A-4E6A-9062-768A2448E61C}"/>
    </a:ext>
  </a:extLst>
</a:theme>
</file>

<file path=ppt/theme/theme2.xml><?xml version="1.0" encoding="utf-8"?>
<a:theme xmlns:a="http://schemas.openxmlformats.org/drawingml/2006/main" name="Office Theme">
  <a:themeElements>
    <a:clrScheme name="SalesDirection">
      <a:dk1>
        <a:srgbClr val="595959"/>
      </a:dk1>
      <a:lt1>
        <a:sysClr val="window" lastClr="FFFFFF"/>
      </a:lt1>
      <a:dk2>
        <a:srgbClr val="000000"/>
      </a:dk2>
      <a:lt2>
        <a:srgbClr val="F2F2F2"/>
      </a:lt2>
      <a:accent1>
        <a:srgbClr val="1EB8C1"/>
      </a:accent1>
      <a:accent2>
        <a:srgbClr val="EF7920"/>
      </a:accent2>
      <a:accent3>
        <a:srgbClr val="EFC119"/>
      </a:accent3>
      <a:accent4>
        <a:srgbClr val="969890"/>
      </a:accent4>
      <a:accent5>
        <a:srgbClr val="50B4F2"/>
      </a:accent5>
      <a:accent6>
        <a:srgbClr val="C05A3A"/>
      </a:accent6>
      <a:hlink>
        <a:srgbClr val="EFC119"/>
      </a:hlink>
      <a:folHlink>
        <a:srgbClr val="96989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alesDirection">
      <a:dk1>
        <a:srgbClr val="595959"/>
      </a:dk1>
      <a:lt1>
        <a:sysClr val="window" lastClr="FFFFFF"/>
      </a:lt1>
      <a:dk2>
        <a:srgbClr val="000000"/>
      </a:dk2>
      <a:lt2>
        <a:srgbClr val="F2F2F2"/>
      </a:lt2>
      <a:accent1>
        <a:srgbClr val="1EB8C1"/>
      </a:accent1>
      <a:accent2>
        <a:srgbClr val="EF7920"/>
      </a:accent2>
      <a:accent3>
        <a:srgbClr val="EFC119"/>
      </a:accent3>
      <a:accent4>
        <a:srgbClr val="969890"/>
      </a:accent4>
      <a:accent5>
        <a:srgbClr val="50B4F2"/>
      </a:accent5>
      <a:accent6>
        <a:srgbClr val="C05A3A"/>
      </a:accent6>
      <a:hlink>
        <a:srgbClr val="EFC119"/>
      </a:hlink>
      <a:folHlink>
        <a:srgbClr val="96989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direction presentation (widescreen)</Template>
  <TotalTime>251</TotalTime>
  <Words>479</Words>
  <Application>Microsoft Office PowerPoint</Application>
  <PresentationFormat>Widescreen</PresentationFormat>
  <Paragraphs>54</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Book Antiqua</vt:lpstr>
      <vt:lpstr>Wingdings</vt:lpstr>
      <vt:lpstr>Sales Direction 16X9</vt:lpstr>
      <vt:lpstr>Free bus service Westhill (Aberdeenshire) - Aberdeen</vt:lpstr>
      <vt:lpstr>Aim of the project</vt:lpstr>
      <vt:lpstr>Benefits for the community</vt:lpstr>
      <vt:lpstr>Timeline/costs</vt:lpstr>
      <vt:lpstr>Funding opportunities</vt:lpstr>
      <vt:lpstr>Funding opportunities</vt:lpstr>
      <vt:lpstr>Power of collaboration</vt:lpstr>
      <vt:lpstr>Questions/drawbacks/ potential problems</vt:lpstr>
      <vt:lpstr>Questions  and suggestions?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 buses service Westhill (Aberdeensire) - Aberdeen</dc:title>
  <dc:creator>Kasia</dc:creator>
  <cp:lastModifiedBy>Kasia</cp:lastModifiedBy>
  <cp:revision>31</cp:revision>
  <cp:lastPrinted>2018-11-08T15:32:22Z</cp:lastPrinted>
  <dcterms:created xsi:type="dcterms:W3CDTF">2018-11-08T12:14:50Z</dcterms:created>
  <dcterms:modified xsi:type="dcterms:W3CDTF">2018-11-08T18:48:44Z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